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77" r:id="rId3"/>
    <p:sldId id="289" r:id="rId4"/>
    <p:sldId id="291" r:id="rId5"/>
    <p:sldId id="272" r:id="rId6"/>
    <p:sldId id="293" r:id="rId7"/>
    <p:sldId id="275" r:id="rId8"/>
    <p:sldId id="276" r:id="rId9"/>
    <p:sldId id="295" r:id="rId10"/>
    <p:sldId id="265" r:id="rId11"/>
    <p:sldId id="266" r:id="rId12"/>
    <p:sldId id="301" r:id="rId13"/>
    <p:sldId id="278" r:id="rId14"/>
    <p:sldId id="282" r:id="rId15"/>
    <p:sldId id="307" r:id="rId16"/>
    <p:sldId id="306" r:id="rId17"/>
    <p:sldId id="303" r:id="rId18"/>
    <p:sldId id="28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6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8.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8.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8.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8.xml" /></Relationships>
</file>

<file path=ppt/slides/_rels/slide16.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8.xml" /></Relationships>
</file>

<file path=ppt/slides/_rels/slide17.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8.xml" /></Relationships>
</file>

<file path=ppt/slides/_rels/slide18.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8.xml" /></Relationships>
</file>

<file path=ppt/slides/_rels/slide2.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848" y="1"/>
            <a:ext cx="10797152" cy="6858000"/>
          </a:xfrm>
        </p:spPr>
        <p:txBody>
          <a:bodyPr>
            <a:normAutofit/>
          </a:bodyPr>
          <a:lstStyle/>
          <a:p>
            <a:pPr algn="ctr"/>
            <a:r>
              <a:rPr lang="en-GB" sz="3200" b="1" dirty="0">
                <a:solidFill>
                  <a:srgbClr val="00B050"/>
                </a:solidFill>
              </a:rPr>
              <a:t>EXPLORING HERBAL TREATMENTS: EVIDENCE AND</a:t>
            </a:r>
            <a:br>
              <a:rPr lang="en-GB" sz="3200" b="1" dirty="0">
                <a:solidFill>
                  <a:srgbClr val="00B050"/>
                </a:solidFill>
              </a:rPr>
            </a:br>
            <a:r>
              <a:rPr lang="en-GB" sz="3200" b="1" dirty="0">
                <a:solidFill>
                  <a:srgbClr val="00B050"/>
                </a:solidFill>
              </a:rPr>
              <a:t>RECOMMENDATIONS</a:t>
            </a:r>
            <a:br>
              <a:rPr lang="en-US" sz="3200" dirty="0">
                <a:solidFill>
                  <a:srgbClr val="00B050"/>
                </a:solidFill>
              </a:rPr>
            </a:br>
            <a:br>
              <a:rPr lang="en-US" sz="3200" dirty="0">
                <a:solidFill>
                  <a:srgbClr val="00B050"/>
                </a:solidFill>
              </a:rPr>
            </a:br>
            <a:br>
              <a:rPr lang="en-US" sz="3200" dirty="0">
                <a:solidFill>
                  <a:srgbClr val="00B050"/>
                </a:solidFill>
              </a:rPr>
            </a:br>
            <a:r>
              <a:rPr lang="en-US" sz="3200" b="1" dirty="0">
                <a:solidFill>
                  <a:srgbClr val="00B050"/>
                </a:solidFill>
              </a:rPr>
              <a:t>BY</a:t>
            </a:r>
            <a:br>
              <a:rPr lang="en-US" sz="3200" b="1" dirty="0">
                <a:solidFill>
                  <a:srgbClr val="00B050"/>
                </a:solidFill>
              </a:rPr>
            </a:br>
            <a:r>
              <a:rPr lang="en-US" sz="3200" b="1" dirty="0">
                <a:solidFill>
                  <a:srgbClr val="00B050"/>
                </a:solidFill>
              </a:rPr>
              <a:t>SHARAIBI, OLUBUNMI J. (PhD)</a:t>
            </a:r>
            <a:br>
              <a:rPr lang="en-US" sz="3200" b="1" dirty="0">
                <a:solidFill>
                  <a:srgbClr val="00B050"/>
                </a:solidFill>
              </a:rPr>
            </a:br>
            <a:r>
              <a:rPr lang="en-US" sz="3200" b="1" dirty="0">
                <a:solidFill>
                  <a:srgbClr val="00B050"/>
                </a:solidFill>
              </a:rPr>
              <a:t>Department of Botany</a:t>
            </a:r>
            <a:br>
              <a:rPr lang="en-US" sz="3200" b="1" dirty="0">
                <a:solidFill>
                  <a:srgbClr val="00B050"/>
                </a:solidFill>
              </a:rPr>
            </a:br>
            <a:r>
              <a:rPr lang="en-US" sz="3200" b="1" dirty="0">
                <a:solidFill>
                  <a:srgbClr val="00B050"/>
                </a:solidFill>
              </a:rPr>
              <a:t>Faculty of Science</a:t>
            </a:r>
            <a:br>
              <a:rPr lang="en-US" sz="3200" b="1" dirty="0">
                <a:solidFill>
                  <a:srgbClr val="00B050"/>
                </a:solidFill>
              </a:rPr>
            </a:br>
            <a:r>
              <a:rPr lang="en-US" sz="3200" b="1" dirty="0">
                <a:solidFill>
                  <a:srgbClr val="00B050"/>
                </a:solidFill>
              </a:rPr>
              <a:t>Lagos State University.</a:t>
            </a:r>
          </a:p>
        </p:txBody>
      </p:sp>
    </p:spTree>
    <p:extLst>
      <p:ext uri="{BB962C8B-B14F-4D97-AF65-F5344CB8AC3E}">
        <p14:creationId xmlns:p14="http://schemas.microsoft.com/office/powerpoint/2010/main" val="91426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49763" y="1541880"/>
            <a:ext cx="7452895" cy="5153388"/>
          </a:xfrm>
        </p:spPr>
        <p:txBody>
          <a:bodyPr>
            <a:noAutofit/>
          </a:bodyPr>
          <a:lstStyle/>
          <a:p>
            <a:r>
              <a:rPr lang="en-US" sz="2800" b="1" dirty="0"/>
              <a:t>  </a:t>
            </a:r>
            <a:r>
              <a:rPr lang="en-US" sz="2400" b="1" dirty="0">
                <a:solidFill>
                  <a:schemeClr val="tx1"/>
                </a:solidFill>
                <a:latin typeface="Times New Roman" panose="02020603050405020304" pitchFamily="18" charset="0"/>
                <a:cs typeface="Times New Roman" panose="02020603050405020304" pitchFamily="18" charset="0"/>
              </a:rPr>
              <a:t>ZINGIBER OFFICINALE ( Ginger).</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Contains phenolic compounds, such as </a:t>
            </a:r>
            <a:r>
              <a:rPr lang="en-US" sz="2000" dirty="0" err="1">
                <a:solidFill>
                  <a:schemeClr val="tx1"/>
                </a:solidFill>
                <a:latin typeface="Times New Roman" panose="02020603050405020304" pitchFamily="18" charset="0"/>
                <a:cs typeface="Times New Roman" panose="02020603050405020304" pitchFamily="18" charset="0"/>
              </a:rPr>
              <a:t>gingerols</a:t>
            </a:r>
            <a:r>
              <a:rPr lang="en-US" sz="2000" dirty="0">
                <a:solidFill>
                  <a:schemeClr val="tx1"/>
                </a:solidFill>
                <a:latin typeface="Times New Roman" panose="02020603050405020304" pitchFamily="18" charset="0"/>
                <a:cs typeface="Times New Roman" panose="02020603050405020304" pitchFamily="18" charset="0"/>
              </a:rPr>
              <a:t> and    	</a:t>
            </a:r>
            <a:r>
              <a:rPr lang="en-US" sz="2000" dirty="0" err="1">
                <a:solidFill>
                  <a:schemeClr val="tx1"/>
                </a:solidFill>
                <a:latin typeface="Times New Roman" panose="02020603050405020304" pitchFamily="18" charset="0"/>
                <a:cs typeface="Times New Roman" panose="02020603050405020304" pitchFamily="18" charset="0"/>
              </a:rPr>
              <a:t>shogaols</a:t>
            </a:r>
            <a:r>
              <a:rPr lang="en-US" sz="2000" dirty="0">
                <a:solidFill>
                  <a:schemeClr val="tx1"/>
                </a:solidFill>
                <a:latin typeface="Times New Roman" panose="02020603050405020304" pitchFamily="18" charset="0"/>
                <a:cs typeface="Times New Roman" panose="02020603050405020304" pitchFamily="18" charset="0"/>
              </a:rPr>
              <a:t> which inhibit viral multiplication.</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It is taken as a spice or tea to reduce severity of </a:t>
            </a:r>
          </a:p>
          <a:p>
            <a:pPr algn="just"/>
            <a:r>
              <a:rPr lang="en-US" sz="2000" dirty="0">
                <a:solidFill>
                  <a:schemeClr val="tx1"/>
                </a:solidFill>
                <a:latin typeface="Times New Roman" panose="02020603050405020304" pitchFamily="18" charset="0"/>
                <a:cs typeface="Times New Roman" panose="02020603050405020304" pitchFamily="18" charset="0"/>
              </a:rPr>
              <a:t>       cough and boost immunity.</a:t>
            </a:r>
          </a:p>
          <a:p>
            <a:pPr algn="just"/>
            <a:r>
              <a:rPr lang="en-US" sz="2400" b="1" dirty="0">
                <a:solidFill>
                  <a:schemeClr val="tx1"/>
                </a:solidFill>
                <a:latin typeface="Times New Roman" panose="02020603050405020304" pitchFamily="18" charset="0"/>
                <a:cs typeface="Times New Roman" panose="02020603050405020304" pitchFamily="18" charset="0"/>
              </a:rPr>
              <a:t>      ALLIUM SATIVUM (Garlic)</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Produces a chemical called </a:t>
            </a:r>
            <a:r>
              <a:rPr lang="en-US" sz="2000" dirty="0" err="1">
                <a:solidFill>
                  <a:schemeClr val="tx1"/>
                </a:solidFill>
                <a:latin typeface="Times New Roman" panose="02020603050405020304" pitchFamily="18" charset="0"/>
                <a:cs typeface="Times New Roman" panose="02020603050405020304" pitchFamily="18" charset="0"/>
              </a:rPr>
              <a:t>allicin</a:t>
            </a:r>
            <a:r>
              <a:rPr lang="en-US" sz="2000"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Exerts an immune-potentiating effect by stimulating natural killer cell activity. </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Can be eaten raw or used as spice.</a:t>
            </a:r>
          </a:p>
          <a:p>
            <a:pPr algn="just"/>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5122" name="Picture 2" descr="Ginger rhizome Zingiber officinale Rosc.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35132" y="976393"/>
            <a:ext cx="3471620" cy="57188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596326" y="446088"/>
            <a:ext cx="4498086" cy="976312"/>
          </a:xfrm>
        </p:spPr>
        <p:txBody>
          <a:bodyPr>
            <a:noAutofit/>
          </a:bodyPr>
          <a:lstStyle/>
          <a:p>
            <a:r>
              <a:rPr lang="en-US" sz="3200" b="1" dirty="0">
                <a:solidFill>
                  <a:srgbClr val="00B050"/>
                </a:solidFill>
              </a:rPr>
              <a:t> HERBS  AS IMMUNE </a:t>
            </a:r>
            <a:br>
              <a:rPr lang="en-US" sz="3200" b="1" dirty="0">
                <a:solidFill>
                  <a:srgbClr val="00B050"/>
                </a:solidFill>
              </a:rPr>
            </a:br>
            <a:r>
              <a:rPr lang="en-US" sz="3200" b="1" dirty="0">
                <a:solidFill>
                  <a:srgbClr val="00B050"/>
                </a:solidFill>
              </a:rPr>
              <a:t>        BOOSTERS</a:t>
            </a:r>
          </a:p>
        </p:txBody>
      </p:sp>
    </p:spTree>
    <p:extLst>
      <p:ext uri="{BB962C8B-B14F-4D97-AF65-F5344CB8AC3E}">
        <p14:creationId xmlns:p14="http://schemas.microsoft.com/office/powerpoint/2010/main" val="97671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349" y="446088"/>
            <a:ext cx="4715063" cy="976312"/>
          </a:xfrm>
        </p:spPr>
        <p:txBody>
          <a:bodyPr>
            <a:noAutofit/>
          </a:bodyPr>
          <a:lstStyle/>
          <a:p>
            <a:r>
              <a:rPr lang="en-US" sz="3200" b="1" dirty="0">
                <a:solidFill>
                  <a:srgbClr val="00B050"/>
                </a:solidFill>
              </a:rPr>
              <a:t>HERBS AS IMMUNE BOOSTERS (CONT’D)</a:t>
            </a:r>
          </a:p>
        </p:txBody>
      </p:sp>
      <p:sp>
        <p:nvSpPr>
          <p:cNvPr id="4" name="Text Placeholder 3"/>
          <p:cNvSpPr>
            <a:spLocks noGrp="1"/>
          </p:cNvSpPr>
          <p:nvPr>
            <p:ph type="body" sz="half" idx="2"/>
          </p:nvPr>
        </p:nvSpPr>
        <p:spPr>
          <a:xfrm>
            <a:off x="604434" y="1598612"/>
            <a:ext cx="6106332" cy="5112153"/>
          </a:xfrm>
        </p:spPr>
        <p:txBody>
          <a:bodyPr>
            <a:noAutofit/>
          </a:bodyPr>
          <a:lstStyle/>
          <a:p>
            <a:r>
              <a:rPr lang="en-US" sz="2000" b="1" dirty="0">
                <a:solidFill>
                  <a:schemeClr val="tx1"/>
                </a:solidFill>
                <a:latin typeface="Times New Roman" panose="02020603050405020304" pitchFamily="18" charset="0"/>
                <a:cs typeface="Times New Roman" panose="02020603050405020304" pitchFamily="18" charset="0"/>
              </a:rPr>
              <a:t>MENTHA  PIPERITA   </a:t>
            </a:r>
            <a:r>
              <a:rPr lang="en-US" sz="2000" b="1" i="1" dirty="0">
                <a:solidFill>
                  <a:schemeClr val="tx1"/>
                </a:solidFill>
                <a:latin typeface="Times New Roman" panose="02020603050405020304" pitchFamily="18" charset="0"/>
                <a:cs typeface="Times New Roman" panose="02020603050405020304" pitchFamily="18" charset="0"/>
              </a:rPr>
              <a:t>(</a:t>
            </a:r>
            <a:r>
              <a:rPr lang="en-US" sz="2000" b="1" dirty="0">
                <a:solidFill>
                  <a:schemeClr val="tx1"/>
                </a:solidFill>
                <a:latin typeface="Times New Roman" panose="02020603050405020304" pitchFamily="18" charset="0"/>
                <a:cs typeface="Times New Roman" panose="02020603050405020304" pitchFamily="18" charset="0"/>
              </a:rPr>
              <a:t>Peppermint)</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Contains menthol ,  </a:t>
            </a:r>
            <a:r>
              <a:rPr lang="en-US" sz="2000" dirty="0" err="1">
                <a:solidFill>
                  <a:schemeClr val="tx1"/>
                </a:solidFill>
                <a:latin typeface="Times New Roman" panose="02020603050405020304" pitchFamily="18" charset="0"/>
                <a:cs typeface="Times New Roman" panose="02020603050405020304" pitchFamily="18" charset="0"/>
              </a:rPr>
              <a:t>methone</a:t>
            </a:r>
            <a:r>
              <a:rPr lang="en-US" sz="2000" dirty="0">
                <a:solidFill>
                  <a:schemeClr val="tx1"/>
                </a:solidFill>
                <a:latin typeface="Times New Roman" panose="02020603050405020304" pitchFamily="18" charset="0"/>
                <a:cs typeface="Times New Roman" panose="02020603050405020304" pitchFamily="18" charset="0"/>
              </a:rPr>
              <a:t> and limonene</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leaves are taken as a refreshing tea</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oil is used in aromatherapy </a:t>
            </a:r>
          </a:p>
          <a:p>
            <a:r>
              <a:rPr lang="en-US" sz="2000" b="1" dirty="0">
                <a:solidFill>
                  <a:schemeClr val="tx1"/>
                </a:solidFill>
                <a:latin typeface="Times New Roman" panose="02020603050405020304" pitchFamily="18" charset="0"/>
                <a:cs typeface="Times New Roman" panose="02020603050405020304" pitchFamily="18" charset="0"/>
              </a:rPr>
              <a:t>CINNAMOMUM ZEYLANICUM (Cinnamon)</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Contains </a:t>
            </a:r>
            <a:r>
              <a:rPr lang="en-US" sz="2000" dirty="0" err="1">
                <a:solidFill>
                  <a:schemeClr val="tx1"/>
                </a:solidFill>
                <a:latin typeface="Times New Roman" panose="02020603050405020304" pitchFamily="18" charset="0"/>
                <a:cs typeface="Times New Roman" panose="02020603050405020304" pitchFamily="18" charset="0"/>
              </a:rPr>
              <a:t>cinnamaldehyde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cinnamate</a:t>
            </a:r>
            <a:r>
              <a:rPr lang="en-US" sz="2000" dirty="0">
                <a:solidFill>
                  <a:schemeClr val="tx1"/>
                </a:solidFill>
                <a:latin typeface="Times New Roman" panose="02020603050405020304" pitchFamily="18" charset="0"/>
                <a:cs typeface="Times New Roman" panose="02020603050405020304" pitchFamily="18" charset="0"/>
              </a:rPr>
              <a:t> and </a:t>
            </a:r>
            <a:r>
              <a:rPr lang="en-US" sz="2000" dirty="0" err="1">
                <a:solidFill>
                  <a:schemeClr val="tx1"/>
                </a:solidFill>
                <a:latin typeface="Times New Roman" panose="02020603050405020304" pitchFamily="18" charset="0"/>
                <a:cs typeface="Times New Roman" panose="02020603050405020304" pitchFamily="18" charset="0"/>
              </a:rPr>
              <a:t>cinnamic</a:t>
            </a:r>
            <a:r>
              <a:rPr lang="en-US" sz="2000" dirty="0">
                <a:solidFill>
                  <a:schemeClr val="tx1"/>
                </a:solidFill>
                <a:latin typeface="Times New Roman" panose="02020603050405020304" pitchFamily="18" charset="0"/>
                <a:cs typeface="Times New Roman" panose="02020603050405020304" pitchFamily="18" charset="0"/>
              </a:rPr>
              <a:t> acid.</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As a spice, it is available in powder form or whole, as pieces of bark.</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Rich in antioxidants, antiviral and anticancer properties</a:t>
            </a:r>
            <a:r>
              <a:rPr lang="en-US" sz="2000" i="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p>
          <a:p>
            <a:endParaRPr lang="en-US" sz="2400" b="1" dirty="0">
              <a:solidFill>
                <a:schemeClr val="tx1"/>
              </a:solidFill>
              <a:latin typeface="Times New Roman" panose="02020603050405020304" pitchFamily="18" charset="0"/>
              <a:cs typeface="Times New Roman" panose="02020603050405020304" pitchFamily="18" charset="0"/>
            </a:endParaRPr>
          </a:p>
          <a:p>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2052" name="Picture 4" descr="PEPPERMINT (&lt;i&gt;Mentha piperita&lt;/i&gt; L) en Soria Natur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3789" y="562768"/>
            <a:ext cx="5010823" cy="602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3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8" y="446088"/>
            <a:ext cx="4250113" cy="976312"/>
          </a:xfrm>
        </p:spPr>
        <p:txBody>
          <a:bodyPr>
            <a:normAutofit/>
          </a:bodyPr>
          <a:lstStyle/>
          <a:p>
            <a:r>
              <a:rPr lang="en-US" sz="2400" b="1" dirty="0">
                <a:solidFill>
                  <a:srgbClr val="00B050"/>
                </a:solidFill>
                <a:latin typeface="Times New Roman" panose="02020603050405020304" pitchFamily="18" charset="0"/>
                <a:cs typeface="Times New Roman" panose="02020603050405020304" pitchFamily="18" charset="0"/>
              </a:rPr>
              <a:t>     IMMUNE BOOSTING </a:t>
            </a:r>
            <a:br>
              <a:rPr lang="en-US" sz="2400" b="1" dirty="0">
                <a:solidFill>
                  <a:srgbClr val="00B050"/>
                </a:solidFill>
                <a:latin typeface="Times New Roman" panose="02020603050405020304" pitchFamily="18" charset="0"/>
                <a:cs typeface="Times New Roman" panose="02020603050405020304" pitchFamily="18" charset="0"/>
              </a:rPr>
            </a:br>
            <a:r>
              <a:rPr lang="en-US" sz="2400" b="1" dirty="0">
                <a:solidFill>
                  <a:srgbClr val="00B050"/>
                </a:solidFill>
                <a:latin typeface="Times New Roman" panose="02020603050405020304" pitchFamily="18" charset="0"/>
                <a:cs typeface="Times New Roman" panose="02020603050405020304" pitchFamily="18" charset="0"/>
              </a:rPr>
              <a:t>               SMOOTHIES</a:t>
            </a:r>
          </a:p>
        </p:txBody>
      </p:sp>
      <p:sp>
        <p:nvSpPr>
          <p:cNvPr id="4" name="Text Placeholder 3"/>
          <p:cNvSpPr>
            <a:spLocks noGrp="1"/>
          </p:cNvSpPr>
          <p:nvPr>
            <p:ph type="body" sz="half" idx="2"/>
          </p:nvPr>
        </p:nvSpPr>
        <p:spPr>
          <a:xfrm>
            <a:off x="1844298" y="1598613"/>
            <a:ext cx="4250113" cy="4262436"/>
          </a:xfrm>
        </p:spPr>
        <p:txBody>
          <a:bodyPr>
            <a:normAutofit/>
          </a:bodyPr>
          <a:lstStyle/>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Cucumber + Avocado + Ginger </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Pineapple and Cucumber</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Cucumber and Watermelon </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Cucumber + Spinach + Ginger</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Mango and Pineapple </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Banana + Mango + Apple</a:t>
            </a:r>
          </a:p>
          <a:p>
            <a:endParaRPr lang="en-US" sz="2400" dirty="0">
              <a:latin typeface="Times New Roman" panose="02020603050405020304" pitchFamily="18" charset="0"/>
              <a:cs typeface="Times New Roman" panose="02020603050405020304" pitchFamily="18" charset="0"/>
            </a:endParaRPr>
          </a:p>
        </p:txBody>
      </p:sp>
      <p:pic>
        <p:nvPicPr>
          <p:cNvPr id="2054" name="Picture 6" descr="4-Ingredient Immune Boosting Green Smoothie | Kathleen's Craving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4411" y="446087"/>
            <a:ext cx="4850013" cy="572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74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296" y="446088"/>
            <a:ext cx="4219116" cy="976312"/>
          </a:xfrm>
        </p:spPr>
        <p:txBody>
          <a:bodyPr>
            <a:normAutofit/>
          </a:bodyPr>
          <a:lstStyle/>
          <a:p>
            <a:r>
              <a:rPr lang="en-US" sz="2800" b="1" dirty="0">
                <a:solidFill>
                  <a:srgbClr val="00B050"/>
                </a:solidFill>
              </a:rPr>
              <a:t>ANTIMALARIAL HERBS</a:t>
            </a:r>
          </a:p>
        </p:txBody>
      </p:sp>
      <p:sp>
        <p:nvSpPr>
          <p:cNvPr id="4" name="Text Placeholder 3"/>
          <p:cNvSpPr>
            <a:spLocks noGrp="1"/>
          </p:cNvSpPr>
          <p:nvPr>
            <p:ph type="body" sz="half" idx="2"/>
          </p:nvPr>
        </p:nvSpPr>
        <p:spPr>
          <a:xfrm>
            <a:off x="542441" y="1598612"/>
            <a:ext cx="6431796" cy="4926173"/>
          </a:xfrm>
        </p:spPr>
        <p:txBody>
          <a:bodyPr>
            <a:normAutofit/>
          </a:bodyPr>
          <a:lstStyle/>
          <a:p>
            <a:r>
              <a:rPr lang="en-US" sz="2900" b="1" dirty="0">
                <a:solidFill>
                  <a:schemeClr val="tx1"/>
                </a:solidFill>
                <a:latin typeface="Times New Roman" panose="02020603050405020304" pitchFamily="18" charset="0"/>
                <a:cs typeface="Times New Roman" panose="02020603050405020304" pitchFamily="18" charset="0"/>
              </a:rPr>
              <a:t>MORINDA LUCIDA (Brimstone Tree).</a:t>
            </a:r>
          </a:p>
          <a:p>
            <a:pPr marL="457200" indent="-4572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Contains </a:t>
            </a:r>
            <a:r>
              <a:rPr lang="en-US" sz="2400" dirty="0" err="1">
                <a:solidFill>
                  <a:schemeClr val="tx1"/>
                </a:solidFill>
                <a:latin typeface="Times New Roman" panose="02020603050405020304" pitchFamily="18" charset="0"/>
                <a:cs typeface="Times New Roman" panose="02020603050405020304" pitchFamily="18" charset="0"/>
              </a:rPr>
              <a:t>anthraquinones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rubiadin</a:t>
            </a:r>
            <a:r>
              <a:rPr lang="en-US" sz="2400" dirty="0">
                <a:solidFill>
                  <a:schemeClr val="tx1"/>
                </a:solidFill>
                <a:latin typeface="Times New Roman" panose="02020603050405020304" pitchFamily="18" charset="0"/>
                <a:cs typeface="Times New Roman" panose="02020603050405020304" pitchFamily="18" charset="0"/>
              </a:rPr>
              <a:t> and </a:t>
            </a:r>
            <a:r>
              <a:rPr lang="en-US" sz="2400" dirty="0" err="1">
                <a:solidFill>
                  <a:schemeClr val="tx1"/>
                </a:solidFill>
                <a:latin typeface="Times New Roman" panose="02020603050405020304" pitchFamily="18" charset="0"/>
                <a:cs typeface="Times New Roman" panose="02020603050405020304" pitchFamily="18" charset="0"/>
              </a:rPr>
              <a:t>morindin</a:t>
            </a:r>
            <a:r>
              <a:rPr lang="en-US" sz="2400" dirty="0">
                <a:solidFill>
                  <a:schemeClr val="tx1"/>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Decoctions and infusions  of the root, bark and leaves are  taking as remedies against different types of fever.</a:t>
            </a:r>
          </a:p>
          <a:p>
            <a:pPr marL="457200" indent="-4572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leaf juice is taken to prevent malaria.</a:t>
            </a:r>
          </a:p>
          <a:p>
            <a:pPr marL="457200" indent="-4572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bitter-tasting roots are popular in Nigeria as chewing sticks.</a:t>
            </a:r>
          </a:p>
          <a:p>
            <a:pPr marL="342900" indent="-342900">
              <a:buFont typeface="Arial" panose="020B0604020202020204" pitchFamily="34" charset="0"/>
              <a:buChar char="•"/>
            </a:pPr>
            <a:endParaRPr lang="en-US" sz="2600" b="1" i="1" dirty="0">
              <a:solidFill>
                <a:schemeClr val="tx1"/>
              </a:solidFill>
              <a:latin typeface="Times New Roman" panose="02020603050405020304" pitchFamily="18" charset="0"/>
              <a:cs typeface="Times New Roman" panose="02020603050405020304" pitchFamily="18" charset="0"/>
            </a:endParaRPr>
          </a:p>
        </p:txBody>
      </p:sp>
      <p:pic>
        <p:nvPicPr>
          <p:cNvPr id="3078" name="Picture 6" descr="Morinda lucida Ben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94792" y="1146874"/>
            <a:ext cx="6097588" cy="537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31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820" y="446088"/>
            <a:ext cx="4451591" cy="976312"/>
          </a:xfrm>
        </p:spPr>
        <p:txBody>
          <a:bodyPr>
            <a:normAutofit/>
          </a:bodyPr>
          <a:lstStyle/>
          <a:p>
            <a:r>
              <a:rPr lang="en-US" sz="3200" b="1" dirty="0">
                <a:solidFill>
                  <a:srgbClr val="00B050"/>
                </a:solidFill>
              </a:rPr>
              <a:t>ANTIMALARIAL HERBS</a:t>
            </a:r>
            <a:endParaRPr lang="en-US" sz="3200" dirty="0"/>
          </a:p>
        </p:txBody>
      </p:sp>
      <p:sp>
        <p:nvSpPr>
          <p:cNvPr id="4" name="Text Placeholder 3"/>
          <p:cNvSpPr>
            <a:spLocks noGrp="1"/>
          </p:cNvSpPr>
          <p:nvPr>
            <p:ph type="body" sz="half" idx="2"/>
          </p:nvPr>
        </p:nvSpPr>
        <p:spPr>
          <a:xfrm>
            <a:off x="836908" y="1598612"/>
            <a:ext cx="6276814" cy="5259387"/>
          </a:xfrm>
        </p:spPr>
        <p:txBody>
          <a:bodyPr>
            <a:normAutofit/>
          </a:bodyPr>
          <a:lstStyle/>
          <a:p>
            <a:r>
              <a:rPr lang="en-US" sz="2000" b="1" dirty="0">
                <a:solidFill>
                  <a:schemeClr val="tx1"/>
                </a:solidFill>
                <a:latin typeface="Times New Roman" panose="02020603050405020304" pitchFamily="18" charset="0"/>
                <a:cs typeface="Times New Roman" panose="02020603050405020304" pitchFamily="18" charset="0"/>
              </a:rPr>
              <a:t>          ALSTONIA BOONEI ( God’s Tree).</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Contains various bioactive compounds such as </a:t>
            </a:r>
            <a:r>
              <a:rPr lang="en-US" sz="2000" dirty="0" err="1">
                <a:solidFill>
                  <a:schemeClr val="tx1"/>
                </a:solidFill>
                <a:latin typeface="Times New Roman" panose="02020603050405020304" pitchFamily="18" charset="0"/>
                <a:cs typeface="Times New Roman" panose="02020603050405020304" pitchFamily="18" charset="0"/>
              </a:rPr>
              <a:t>echitamidine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boonein</a:t>
            </a:r>
            <a:r>
              <a:rPr lang="en-US" sz="2000" dirty="0">
                <a:solidFill>
                  <a:schemeClr val="tx1"/>
                </a:solidFill>
                <a:latin typeface="Times New Roman" panose="02020603050405020304" pitchFamily="18" charset="0"/>
                <a:cs typeface="Times New Roman" panose="02020603050405020304" pitchFamily="18" charset="0"/>
              </a:rPr>
              <a:t>, and </a:t>
            </a:r>
            <a:r>
              <a:rPr lang="el-GR" sz="2000" i="1" dirty="0">
                <a:solidFill>
                  <a:schemeClr val="tx1"/>
                </a:solidFill>
                <a:latin typeface="Times New Roman" panose="02020603050405020304" pitchFamily="18" charset="0"/>
                <a:cs typeface="Times New Roman" panose="02020603050405020304" pitchFamily="18" charset="0"/>
              </a:rPr>
              <a:t>β</a:t>
            </a:r>
            <a:r>
              <a:rPr lang="el-GR" sz="2000" dirty="0">
                <a:solidFill>
                  <a:schemeClr val="tx1"/>
                </a:solidFill>
                <a:latin typeface="Times New Roman" panose="02020603050405020304" pitchFamily="18" charset="0"/>
                <a:cs typeface="Times New Roman" panose="02020603050405020304" pitchFamily="18" charset="0"/>
              </a:rPr>
              <a:t>-</a:t>
            </a:r>
            <a:r>
              <a:rPr lang="en-US" sz="2000" dirty="0" err="1">
                <a:solidFill>
                  <a:schemeClr val="tx1"/>
                </a:solidFill>
                <a:latin typeface="Times New Roman" panose="02020603050405020304" pitchFamily="18" charset="0"/>
                <a:cs typeface="Times New Roman" panose="02020603050405020304" pitchFamily="18" charset="0"/>
              </a:rPr>
              <a:t>amyrin</a:t>
            </a:r>
            <a:r>
              <a:rPr lang="en-US" sz="2000" dirty="0">
                <a:solidFill>
                  <a:schemeClr val="tx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Decoction of the bark and the powder  have strong analgesic and anti-malarial properties.</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Leaf extracts possess strong antimicrobial activity, hence it is used to treat wounds.</a:t>
            </a:r>
          </a:p>
          <a:p>
            <a:r>
              <a:rPr lang="en-US" sz="2000" b="1" dirty="0">
                <a:solidFill>
                  <a:schemeClr val="tx1"/>
                </a:solidFill>
                <a:latin typeface="Times New Roman" panose="02020603050405020304" pitchFamily="18" charset="0"/>
                <a:cs typeface="Times New Roman" panose="02020603050405020304" pitchFamily="18" charset="0"/>
              </a:rPr>
              <a:t>ENANTIA CHLORANTHA (African Whitewood).</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Contains alkaloids </a:t>
            </a:r>
            <a:r>
              <a:rPr lang="en-US" sz="2000" dirty="0" err="1">
                <a:solidFill>
                  <a:schemeClr val="tx1"/>
                </a:solidFill>
                <a:latin typeface="Times New Roman" panose="02020603050405020304" pitchFamily="18" charset="0"/>
                <a:cs typeface="Times New Roman" panose="02020603050405020304" pitchFamily="18" charset="0"/>
              </a:rPr>
              <a:t>palmatine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coloumbamine</a:t>
            </a:r>
            <a:r>
              <a:rPr lang="en-US" sz="2000" dirty="0">
                <a:solidFill>
                  <a:schemeClr val="tx1"/>
                </a:solidFill>
                <a:latin typeface="Times New Roman" panose="02020603050405020304" pitchFamily="18" charset="0"/>
                <a:cs typeface="Times New Roman" panose="02020603050405020304" pitchFamily="18" charset="0"/>
              </a:rPr>
              <a:t> and </a:t>
            </a:r>
            <a:r>
              <a:rPr lang="en-US" sz="2000" dirty="0" err="1">
                <a:solidFill>
                  <a:schemeClr val="tx1"/>
                </a:solidFill>
                <a:latin typeface="Times New Roman" panose="02020603050405020304" pitchFamily="18" charset="0"/>
                <a:cs typeface="Times New Roman" panose="02020603050405020304" pitchFamily="18" charset="0"/>
              </a:rPr>
              <a:t>jatrorrhizine</a:t>
            </a:r>
            <a:r>
              <a:rPr lang="en-US" sz="2000" dirty="0">
                <a:solidFill>
                  <a:schemeClr val="tx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It’s used to jaundice, fevers, tuberculosis, bloody  vomit and urinary tract infections.</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Root and bark decoction is also used as bathing remedies against fever.</a:t>
            </a:r>
          </a:p>
          <a:p>
            <a:pPr marL="342900" indent="-342900">
              <a:buFontTx/>
              <a:buChar char="-"/>
            </a:pPr>
            <a:endParaRPr lang="en-US" sz="2400" dirty="0">
              <a:latin typeface="Times New Roman" panose="02020603050405020304" pitchFamily="18" charset="0"/>
              <a:cs typeface="Times New Roman" panose="02020603050405020304" pitchFamily="18" charset="0"/>
            </a:endParaRPr>
          </a:p>
          <a:p>
            <a:pPr marL="342900" indent="-342900">
              <a:buFontTx/>
              <a:buChar char="-"/>
            </a:pPr>
            <a:endParaRPr lang="en-US" sz="2000" dirty="0"/>
          </a:p>
          <a:p>
            <a:endParaRPr lang="en-US" sz="2000" b="1" dirty="0"/>
          </a:p>
        </p:txBody>
      </p:sp>
      <p:pic>
        <p:nvPicPr>
          <p:cNvPr id="1026" name="Picture 2" descr="An external file that holds a picture, illustration, etc.&#10;Object name is ISRN.PHARMACOLOGY2012-587160.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99702" y="1598614"/>
            <a:ext cx="4324027" cy="501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27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312" y="446088"/>
            <a:ext cx="4374099" cy="976312"/>
          </a:xfrm>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                CAUTIONS</a:t>
            </a:r>
            <a:endParaRPr lang="en-US" sz="3600" dirty="0"/>
          </a:p>
        </p:txBody>
      </p:sp>
      <p:sp>
        <p:nvSpPr>
          <p:cNvPr id="4" name="Text Placeholder 3"/>
          <p:cNvSpPr>
            <a:spLocks noGrp="1"/>
          </p:cNvSpPr>
          <p:nvPr>
            <p:ph type="body" sz="half" idx="2"/>
          </p:nvPr>
        </p:nvSpPr>
        <p:spPr>
          <a:xfrm>
            <a:off x="635432" y="1598612"/>
            <a:ext cx="5458980" cy="5019163"/>
          </a:xfrm>
        </p:spPr>
        <p:txBody>
          <a:bodyPr>
            <a:noAutofit/>
          </a:bodyPr>
          <a:lstStyle/>
          <a:p>
            <a:pPr marL="285750" indent="-28575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Avoid excessive intake of herbal medicine because of toxicity.</a:t>
            </a:r>
          </a:p>
          <a:p>
            <a:pPr marL="285750" indent="-28575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Look out for allergic reactions when taking herbal medicines. Discontinue use, if allergy occurs.</a:t>
            </a:r>
          </a:p>
          <a:p>
            <a:pPr marL="285750" indent="-28575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If on certain medications, be careful with herbal medicines to prevent drug interactions.</a:t>
            </a:r>
          </a:p>
          <a:p>
            <a:pPr marL="285750" indent="-28575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Get your fresh plant materials from trusted source to avoid misidentifications.</a:t>
            </a:r>
          </a:p>
          <a:p>
            <a:pPr marL="285750" indent="-28575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If pregnant or breastfeeding, don’t take herbal medicines without your Doctor’s consent.</a:t>
            </a:r>
          </a:p>
        </p:txBody>
      </p:sp>
      <p:pic>
        <p:nvPicPr>
          <p:cNvPr id="5" name="Picture 2" descr="Gallery of Herbal Teas: Types and Benefits of Herbal Te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3013" y="1758522"/>
            <a:ext cx="5181600" cy="496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77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296" y="446088"/>
            <a:ext cx="4219116" cy="976312"/>
          </a:xfrm>
        </p:spPr>
        <p:txBody>
          <a:bodyPr/>
          <a:lstStyle/>
          <a:p>
            <a:r>
              <a:rPr lang="en-US" b="1" dirty="0">
                <a:solidFill>
                  <a:srgbClr val="00B050"/>
                </a:solidFill>
                <a:latin typeface="Times New Roman" panose="02020603050405020304" pitchFamily="18" charset="0"/>
                <a:cs typeface="Times New Roman" panose="02020603050405020304" pitchFamily="18" charset="0"/>
              </a:rPr>
              <a:t> SUGGESTION FOR FURTHER </a:t>
            </a:r>
            <a:br>
              <a:rPr lang="en-US" b="1" dirty="0">
                <a:solidFill>
                  <a:srgbClr val="00B050"/>
                </a:solidFill>
                <a:latin typeface="Times New Roman" panose="02020603050405020304" pitchFamily="18" charset="0"/>
                <a:cs typeface="Times New Roman" panose="02020603050405020304" pitchFamily="18" charset="0"/>
              </a:rPr>
            </a:br>
            <a:r>
              <a:rPr lang="en-US" b="1" dirty="0">
                <a:solidFill>
                  <a:srgbClr val="00B050"/>
                </a:solidFill>
                <a:latin typeface="Times New Roman" panose="02020603050405020304" pitchFamily="18" charset="0"/>
                <a:cs typeface="Times New Roman" panose="02020603050405020304" pitchFamily="18" charset="0"/>
              </a:rPr>
              <a:t>                RESEARCH</a:t>
            </a:r>
            <a:endParaRPr lang="en-US" dirty="0"/>
          </a:p>
        </p:txBody>
      </p:sp>
      <p:sp>
        <p:nvSpPr>
          <p:cNvPr id="4" name="Text Placeholder 3"/>
          <p:cNvSpPr>
            <a:spLocks noGrp="1"/>
          </p:cNvSpPr>
          <p:nvPr>
            <p:ph type="body" sz="half" idx="2"/>
          </p:nvPr>
        </p:nvSpPr>
        <p:spPr>
          <a:xfrm>
            <a:off x="759418" y="1598613"/>
            <a:ext cx="5334994" cy="4262436"/>
          </a:xfrm>
        </p:spPr>
        <p:txBody>
          <a:bodyPr>
            <a:noAutofit/>
          </a:bodyPr>
          <a:lstStyle/>
          <a:p>
            <a:r>
              <a:rPr lang="en-US" sz="2000" b="1" dirty="0">
                <a:latin typeface="Times New Roman" panose="02020603050405020304" pitchFamily="18" charset="0"/>
                <a:cs typeface="Times New Roman" panose="02020603050405020304" pitchFamily="18" charset="0"/>
              </a:rPr>
              <a:t>RICINUS COMMUNIS (Castor oil plant).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Doctrine of Signature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Contains alkaloids, </a:t>
            </a:r>
            <a:r>
              <a:rPr lang="en-US" sz="2000" dirty="0" err="1">
                <a:latin typeface="Times New Roman" panose="02020603050405020304" pitchFamily="18" charset="0"/>
                <a:cs typeface="Times New Roman" panose="02020603050405020304" pitchFamily="18" charset="0"/>
              </a:rPr>
              <a:t>terpenoids</a:t>
            </a:r>
            <a:r>
              <a:rPr lang="en-US" sz="2000" dirty="0">
                <a:latin typeface="Times New Roman" panose="02020603050405020304" pitchFamily="18" charset="0"/>
                <a:cs typeface="Times New Roman" panose="02020603050405020304" pitchFamily="18" charset="0"/>
              </a:rPr>
              <a:t>, flavonoids, benzoic acid derivatives, </a:t>
            </a:r>
            <a:r>
              <a:rPr lang="en-US" sz="2000" dirty="0" err="1">
                <a:latin typeface="Times New Roman" panose="02020603050405020304" pitchFamily="18" charset="0"/>
                <a:cs typeface="Times New Roman" panose="02020603050405020304" pitchFamily="18" charset="0"/>
              </a:rPr>
              <a:t>coumarins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tocopherols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terpenoids</a:t>
            </a:r>
            <a:r>
              <a:rPr lang="en-US" sz="2000" dirty="0">
                <a:latin typeface="Times New Roman" panose="02020603050405020304" pitchFamily="18" charset="0"/>
                <a:cs typeface="Times New Roman" panose="02020603050405020304" pitchFamily="18" charset="0"/>
              </a:rPr>
              <a:t> and fatty acids.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seed contains ricin- a </a:t>
            </a:r>
            <a:r>
              <a:rPr lang="en-US" sz="2000" dirty="0" err="1">
                <a:latin typeface="Times New Roman" panose="02020603050405020304" pitchFamily="18" charset="0"/>
                <a:cs typeface="Times New Roman" panose="02020603050405020304" pitchFamily="18" charset="0"/>
              </a:rPr>
              <a:t>lectin</a:t>
            </a:r>
            <a:r>
              <a:rPr lang="en-US" sz="2000" dirty="0">
                <a:latin typeface="Times New Roman" panose="02020603050405020304" pitchFamily="18" charset="0"/>
                <a:cs typeface="Times New Roman" panose="02020603050405020304" pitchFamily="18" charset="0"/>
              </a:rPr>
              <a:t> in the outer coat </a:t>
            </a:r>
            <a:r>
              <a:rPr lang="en-US" sz="2000" dirty="0" err="1">
                <a:latin typeface="Times New Roman" panose="02020603050405020304" pitchFamily="18" charset="0"/>
                <a:cs typeface="Times New Roman" panose="02020603050405020304" pitchFamily="18" charset="0"/>
              </a:rPr>
              <a:t>wchich</a:t>
            </a:r>
            <a:r>
              <a:rPr lang="en-US" sz="2000" dirty="0">
                <a:latin typeface="Times New Roman" panose="02020603050405020304" pitchFamily="18" charset="0"/>
                <a:cs typeface="Times New Roman" panose="02020603050405020304" pitchFamily="18" charset="0"/>
              </a:rPr>
              <a:t> is highly toxic.</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has strong antimicrobial property.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Castor oil from </a:t>
            </a:r>
            <a:r>
              <a:rPr lang="en-US" sz="2000" i="1" dirty="0">
                <a:latin typeface="Times New Roman" panose="02020603050405020304" pitchFamily="18" charset="0"/>
                <a:cs typeface="Times New Roman" panose="02020603050405020304" pitchFamily="18" charset="0"/>
              </a:rPr>
              <a:t>R. </a:t>
            </a:r>
            <a:r>
              <a:rPr lang="en-US" sz="2000" i="1" dirty="0" err="1">
                <a:latin typeface="Times New Roman" panose="02020603050405020304" pitchFamily="18" charset="0"/>
                <a:cs typeface="Times New Roman" panose="02020603050405020304" pitchFamily="18" charset="0"/>
              </a:rPr>
              <a:t>communis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has been used for diverse therapeutic purposes.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Further research is needed with collaborations from other Departments</a:t>
            </a:r>
            <a:r>
              <a:rPr lang="en-US" sz="2000" b="1" dirty="0">
                <a:latin typeface="Times New Roman" panose="02020603050405020304" pitchFamily="18" charset="0"/>
                <a:cs typeface="Times New Roman" panose="02020603050405020304" pitchFamily="18" charset="0"/>
              </a:rPr>
              <a:t>.</a:t>
            </a:r>
          </a:p>
          <a:p>
            <a:endParaRPr lang="en-US" sz="2000" dirty="0"/>
          </a:p>
        </p:txBody>
      </p:sp>
      <p:pic>
        <p:nvPicPr>
          <p:cNvPr id="5" name="Picture 2" descr="Ricinus commun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4412" y="1100380"/>
            <a:ext cx="5870279" cy="559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13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312" y="446088"/>
            <a:ext cx="4374099" cy="976312"/>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CONCLUSION</a:t>
            </a:r>
          </a:p>
        </p:txBody>
      </p:sp>
      <p:sp>
        <p:nvSpPr>
          <p:cNvPr id="4" name="Text Placeholder 3"/>
          <p:cNvSpPr>
            <a:spLocks noGrp="1"/>
          </p:cNvSpPr>
          <p:nvPr>
            <p:ph type="body" sz="half" idx="2"/>
          </p:nvPr>
        </p:nvSpPr>
        <p:spPr>
          <a:xfrm>
            <a:off x="573438" y="1598613"/>
            <a:ext cx="5749574" cy="4262436"/>
          </a:xfrm>
        </p:spPr>
        <p:txBody>
          <a:bodyPr>
            <a:normAutofit/>
          </a:bodyPr>
          <a:lstStyle/>
          <a:p>
            <a:pPr algn="just"/>
            <a:r>
              <a:rPr lang="en-US" sz="2000" dirty="0">
                <a:solidFill>
                  <a:schemeClr val="tx1"/>
                </a:solidFill>
                <a:latin typeface="Times New Roman" panose="02020603050405020304" pitchFamily="18" charset="0"/>
                <a:cs typeface="Times New Roman" panose="02020603050405020304" pitchFamily="18" charset="0"/>
              </a:rPr>
              <a:t>Africa, most especially Nigeria is a reservoir of great plant diversity with significant bioactive components that are of high therapeutic activities. COVID-19 pandemic is an avenue for African researchers to show the whole world that solutions can come from Africa through the use of herbs. It is time for African researchers to wake up. This is  the time to establish formidable research teams as well as encouraging </a:t>
            </a:r>
            <a:r>
              <a:rPr lang="en-US" sz="2000">
                <a:solidFill>
                  <a:schemeClr val="tx1"/>
                </a:solidFill>
                <a:latin typeface="Times New Roman" panose="02020603050405020304" pitchFamily="18" charset="0"/>
                <a:cs typeface="Times New Roman" panose="02020603050405020304" pitchFamily="18" charset="0"/>
              </a:rPr>
              <a:t>collaborative researches  </a:t>
            </a:r>
            <a:r>
              <a:rPr lang="en-US" sz="2000" dirty="0">
                <a:solidFill>
                  <a:schemeClr val="tx1"/>
                </a:solidFill>
                <a:latin typeface="Times New Roman" panose="02020603050405020304" pitchFamily="18" charset="0"/>
                <a:cs typeface="Times New Roman" panose="02020603050405020304" pitchFamily="18" charset="0"/>
              </a:rPr>
              <a:t>for us to showcase our heritage to the world.</a:t>
            </a:r>
          </a:p>
        </p:txBody>
      </p:sp>
      <p:pic>
        <p:nvPicPr>
          <p:cNvPr id="2050" name="Picture 2" descr="Centres of Plant Diversity: Vol. 1 - Europe Africa South West Asia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4786" y="123985"/>
            <a:ext cx="5269424" cy="655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63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tal Physical Respon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8285" y="914400"/>
            <a:ext cx="8229600"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34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316" y="446088"/>
            <a:ext cx="4405096" cy="976312"/>
          </a:xfrm>
        </p:spPr>
        <p:txBody>
          <a:bodyPr>
            <a:normAutofit/>
          </a:bodyPr>
          <a:lstStyle/>
          <a:p>
            <a:r>
              <a:rPr lang="en-US" sz="3200" b="1" dirty="0">
                <a:solidFill>
                  <a:srgbClr val="00B050"/>
                </a:solidFill>
              </a:rPr>
              <a:t>   INTRODUCTION</a:t>
            </a:r>
            <a:endParaRPr lang="en-US" sz="3200" dirty="0"/>
          </a:p>
        </p:txBody>
      </p:sp>
      <p:sp>
        <p:nvSpPr>
          <p:cNvPr id="4" name="Text Placeholder 3"/>
          <p:cNvSpPr>
            <a:spLocks noGrp="1"/>
          </p:cNvSpPr>
          <p:nvPr>
            <p:ph type="body" sz="half" idx="2"/>
          </p:nvPr>
        </p:nvSpPr>
        <p:spPr>
          <a:xfrm>
            <a:off x="635432" y="1598613"/>
            <a:ext cx="5458980" cy="4771190"/>
          </a:xfrm>
        </p:spPr>
        <p:txBody>
          <a:bodyPr>
            <a:normAutofit/>
          </a:bodyPr>
          <a:lstStyle/>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use of plants for medicinal purposes.</a:t>
            </a:r>
          </a:p>
          <a:p>
            <a:pPr marL="285750" indent="-28575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Plants are important not only for food but also for medicine.</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They are precursors for the development of new drugs.</a:t>
            </a:r>
          </a:p>
          <a:p>
            <a:pPr marL="342900" indent="-34290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All plants contain bioactive substances responsible for their  therapeutic actions.</a:t>
            </a:r>
          </a:p>
          <a:p>
            <a:endParaRPr lang="en-US"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2" y="1210468"/>
            <a:ext cx="5579685" cy="4973355"/>
          </a:xfrm>
        </p:spPr>
      </p:pic>
    </p:spTree>
    <p:extLst>
      <p:ext uri="{BB962C8B-B14F-4D97-AF65-F5344CB8AC3E}">
        <p14:creationId xmlns:p14="http://schemas.microsoft.com/office/powerpoint/2010/main" val="58767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latin typeface="Times New Roman" panose="02020603050405020304" pitchFamily="18" charset="0"/>
                <a:cs typeface="Times New Roman" panose="02020603050405020304" pitchFamily="18" charset="0"/>
              </a:rPr>
              <a:t>Preparation and Administration of Herbal</a:t>
            </a:r>
            <a:br>
              <a:rPr lang="en-US" dirty="0">
                <a:solidFill>
                  <a:srgbClr val="00B050"/>
                </a:solidFill>
                <a:latin typeface="Times New Roman" panose="02020603050405020304" pitchFamily="18" charset="0"/>
                <a:cs typeface="Times New Roman" panose="02020603050405020304" pitchFamily="18" charset="0"/>
              </a:rPr>
            </a:br>
            <a:r>
              <a:rPr lang="en-US" dirty="0">
                <a:solidFill>
                  <a:srgbClr val="00B050"/>
                </a:solidFill>
                <a:latin typeface="Times New Roman" panose="02020603050405020304" pitchFamily="18" charset="0"/>
                <a:cs typeface="Times New Roman" panose="02020603050405020304" pitchFamily="18" charset="0"/>
              </a:rPr>
              <a:t>                        Medicine</a:t>
            </a:r>
          </a:p>
        </p:txBody>
      </p:sp>
      <p:sp>
        <p:nvSpPr>
          <p:cNvPr id="3" name="Content Placeholder 2"/>
          <p:cNvSpPr>
            <a:spLocks noGrp="1"/>
          </p:cNvSpPr>
          <p:nvPr>
            <p:ph sz="half" idx="1"/>
          </p:nvPr>
        </p:nvSpPr>
        <p:spPr/>
        <p:txBody>
          <a:bodyPr>
            <a:normAutofit/>
          </a:bodyPr>
          <a:lstStyle/>
          <a:p>
            <a:r>
              <a:rPr lang="en-US" sz="2400" b="1" dirty="0">
                <a:latin typeface="Times New Roman" panose="02020603050405020304" pitchFamily="18" charset="0"/>
                <a:cs typeface="Times New Roman" panose="02020603050405020304" pitchFamily="18" charset="0"/>
              </a:rPr>
              <a:t>PREPARATION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Infusion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Decoction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Tinctures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Maceration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Powder</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Paste</a:t>
            </a:r>
          </a:p>
        </p:txBody>
      </p:sp>
      <p:sp>
        <p:nvSpPr>
          <p:cNvPr id="4" name="Content Placeholder 3"/>
          <p:cNvSpPr>
            <a:spLocks noGrp="1"/>
          </p:cNvSpPr>
          <p:nvPr>
            <p:ph sz="half" idx="2"/>
          </p:nvPr>
        </p:nvSpPr>
        <p:spPr/>
        <p:txBody>
          <a:bodyPr/>
          <a:lstStyle/>
          <a:p>
            <a:r>
              <a:rPr lang="en-US" sz="2400" b="1" dirty="0">
                <a:latin typeface="Times New Roman" panose="02020603050405020304" pitchFamily="18" charset="0"/>
                <a:cs typeface="Times New Roman" panose="02020603050405020304" pitchFamily="18" charset="0"/>
              </a:rPr>
              <a:t>ADMINISTRATION</a:t>
            </a:r>
            <a:endParaRPr lang="en-US" dirty="0"/>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Orally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Inhalation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Poultices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Bathing remedies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Topical applications</a:t>
            </a:r>
          </a:p>
        </p:txBody>
      </p:sp>
    </p:spTree>
    <p:extLst>
      <p:ext uri="{BB962C8B-B14F-4D97-AF65-F5344CB8AC3E}">
        <p14:creationId xmlns:p14="http://schemas.microsoft.com/office/powerpoint/2010/main" val="4157980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82" y="446088"/>
            <a:ext cx="4244829" cy="976312"/>
          </a:xfrm>
        </p:spPr>
        <p:txBody>
          <a:bodyPr>
            <a:normAutofit fontScale="90000"/>
          </a:bodyPr>
          <a:lstStyle/>
          <a:p>
            <a:r>
              <a:rPr lang="en-US" sz="3200" b="1" dirty="0">
                <a:solidFill>
                  <a:srgbClr val="00B050"/>
                </a:solidFill>
                <a:latin typeface="Times New Roman" panose="02020603050405020304" pitchFamily="18" charset="0"/>
                <a:cs typeface="Times New Roman" panose="02020603050405020304" pitchFamily="18" charset="0"/>
              </a:rPr>
              <a:t>CURRENT EFFORTS?</a:t>
            </a:r>
          </a:p>
        </p:txBody>
      </p:sp>
      <p:sp>
        <p:nvSpPr>
          <p:cNvPr id="4" name="Text Placeholder 3"/>
          <p:cNvSpPr>
            <a:spLocks noGrp="1"/>
          </p:cNvSpPr>
          <p:nvPr>
            <p:ph type="body" sz="half" idx="2"/>
          </p:nvPr>
        </p:nvSpPr>
        <p:spPr>
          <a:xfrm>
            <a:off x="477982" y="1598612"/>
            <a:ext cx="6691745" cy="5259387"/>
          </a:xfrm>
        </p:spPr>
        <p:txBody>
          <a:bodyPr>
            <a:normAutofit/>
          </a:bodyPr>
          <a:lstStyle/>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Development of COVID organics from </a:t>
            </a:r>
            <a:r>
              <a:rPr lang="en-US" sz="2400" i="1" dirty="0">
                <a:solidFill>
                  <a:schemeClr val="tx1"/>
                </a:solidFill>
                <a:latin typeface="Times New Roman" panose="02020603050405020304" pitchFamily="18" charset="0"/>
                <a:cs typeface="Times New Roman" panose="02020603050405020304" pitchFamily="18" charset="0"/>
              </a:rPr>
              <a:t>Artemisia </a:t>
            </a:r>
            <a:r>
              <a:rPr lang="en-US" sz="2400" i="1" dirty="0" err="1">
                <a:solidFill>
                  <a:schemeClr val="tx1"/>
                </a:solidFill>
                <a:latin typeface="Times New Roman" panose="02020603050405020304" pitchFamily="18" charset="0"/>
                <a:cs typeface="Times New Roman" panose="02020603050405020304" pitchFamily="18" charset="0"/>
              </a:rPr>
              <a:t>annua</a:t>
            </a:r>
            <a:r>
              <a:rPr lang="en-US" sz="2400" dirty="0">
                <a:solidFill>
                  <a:schemeClr val="tx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Identification of anti-SAR-Cov-2 from Traditional Chinese Medicine  herbs (Yang </a:t>
            </a:r>
            <a:r>
              <a:rPr lang="en-US" sz="2400" i="1" dirty="0">
                <a:solidFill>
                  <a:schemeClr val="tx1"/>
                </a:solidFill>
                <a:latin typeface="Times New Roman" panose="02020603050405020304" pitchFamily="18" charset="0"/>
                <a:cs typeface="Times New Roman" panose="02020603050405020304" pitchFamily="18" charset="0"/>
              </a:rPr>
              <a:t>et al</a:t>
            </a:r>
            <a:r>
              <a:rPr lang="en-US" sz="2400" dirty="0">
                <a:solidFill>
                  <a:schemeClr val="tx1"/>
                </a:solidFill>
                <a:latin typeface="Times New Roman" panose="02020603050405020304" pitchFamily="18" charset="0"/>
                <a:cs typeface="Times New Roman" panose="02020603050405020304" pitchFamily="18" charset="0"/>
              </a:rPr>
              <a:t>., 2020).</a:t>
            </a:r>
          </a:p>
          <a:p>
            <a:pPr marL="342900" indent="-342900">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Nerium</a:t>
            </a:r>
            <a:r>
              <a:rPr lang="en-US" sz="2400" i="1" dirty="0">
                <a:solidFill>
                  <a:schemeClr val="tx1"/>
                </a:solidFill>
                <a:latin typeface="Times New Roman" panose="02020603050405020304" pitchFamily="18" charset="0"/>
                <a:cs typeface="Times New Roman" panose="02020603050405020304" pitchFamily="18" charset="0"/>
              </a:rPr>
              <a:t> oleander, Allium </a:t>
            </a:r>
            <a:r>
              <a:rPr lang="en-US" sz="2400" i="1" dirty="0" err="1">
                <a:solidFill>
                  <a:schemeClr val="tx1"/>
                </a:solidFill>
                <a:latin typeface="Times New Roman" panose="02020603050405020304" pitchFamily="18" charset="0"/>
                <a:cs typeface="Times New Roman" panose="02020603050405020304" pitchFamily="18" charset="0"/>
              </a:rPr>
              <a:t>sativum</a:t>
            </a:r>
            <a:r>
              <a:rPr lang="en-US" sz="2400" i="1" dirty="0">
                <a:solidFill>
                  <a:schemeClr val="tx1"/>
                </a:solidFill>
                <a:latin typeface="Times New Roman" panose="02020603050405020304" pitchFamily="18" charset="0"/>
                <a:cs typeface="Times New Roman" panose="02020603050405020304" pitchFamily="18" charset="0"/>
              </a:rPr>
              <a:t>, Thymus vulgaris, Artemisia vulgaris </a:t>
            </a:r>
            <a:r>
              <a:rPr lang="en-US" sz="2400" dirty="0">
                <a:solidFill>
                  <a:schemeClr val="tx1"/>
                </a:solidFill>
                <a:latin typeface="Times New Roman" panose="02020603050405020304" pitchFamily="18" charset="0"/>
                <a:cs typeface="Times New Roman" panose="02020603050405020304" pitchFamily="18" charset="0"/>
              </a:rPr>
              <a:t>and </a:t>
            </a:r>
            <a:r>
              <a:rPr lang="en-US" sz="2400" i="1" dirty="0">
                <a:solidFill>
                  <a:schemeClr val="tx1"/>
                </a:solidFill>
                <a:latin typeface="Times New Roman" panose="02020603050405020304" pitchFamily="18" charset="0"/>
                <a:cs typeface="Times New Roman" panose="02020603050405020304" pitchFamily="18" charset="0"/>
              </a:rPr>
              <a:t>Allium </a:t>
            </a:r>
            <a:r>
              <a:rPr lang="en-US" sz="2400" i="1" dirty="0" err="1">
                <a:solidFill>
                  <a:schemeClr val="tx1"/>
                </a:solidFill>
                <a:latin typeface="Times New Roman" panose="02020603050405020304" pitchFamily="18" charset="0"/>
                <a:cs typeface="Times New Roman" panose="02020603050405020304" pitchFamily="18" charset="0"/>
              </a:rPr>
              <a:t>cepa</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were reported to act as inhibitors against SARS-CoV-2 main protease (</a:t>
            </a:r>
            <a:r>
              <a:rPr lang="en-US" sz="2400" dirty="0" err="1">
                <a:solidFill>
                  <a:schemeClr val="tx1"/>
                </a:solidFill>
                <a:latin typeface="Times New Roman" panose="02020603050405020304" pitchFamily="18" charset="0"/>
                <a:cs typeface="Times New Roman" panose="02020603050405020304" pitchFamily="18" charset="0"/>
              </a:rPr>
              <a:t>Aanouz</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et al</a:t>
            </a:r>
            <a:r>
              <a:rPr lang="en-US" sz="2400" dirty="0">
                <a:solidFill>
                  <a:schemeClr val="tx1"/>
                </a:solidFill>
                <a:latin typeface="Times New Roman" panose="02020603050405020304" pitchFamily="18" charset="0"/>
                <a:cs typeface="Times New Roman" panose="02020603050405020304" pitchFamily="18" charset="0"/>
              </a:rPr>
              <a:t>., 2020).</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Prof. Maurice </a:t>
            </a:r>
            <a:r>
              <a:rPr lang="en-US" sz="2400" dirty="0" err="1">
                <a:solidFill>
                  <a:schemeClr val="tx1"/>
                </a:solidFill>
                <a:latin typeface="Times New Roman" panose="02020603050405020304" pitchFamily="18" charset="0"/>
                <a:cs typeface="Times New Roman" panose="02020603050405020304" pitchFamily="18" charset="0"/>
              </a:rPr>
              <a:t>Iwu</a:t>
            </a:r>
            <a:r>
              <a:rPr lang="en-US" sz="2400" dirty="0">
                <a:solidFill>
                  <a:schemeClr val="tx1"/>
                </a:solidFill>
                <a:latin typeface="Times New Roman" panose="02020603050405020304" pitchFamily="18" charset="0"/>
                <a:cs typeface="Times New Roman" panose="02020603050405020304" pitchFamily="18" charset="0"/>
              </a:rPr>
              <a:t>, Dr. </a:t>
            </a:r>
            <a:r>
              <a:rPr lang="en-US" sz="2400" dirty="0" err="1">
                <a:solidFill>
                  <a:schemeClr val="tx1"/>
                </a:solidFill>
                <a:latin typeface="Times New Roman" panose="02020603050405020304" pitchFamily="18" charset="0"/>
                <a:cs typeface="Times New Roman" panose="02020603050405020304" pitchFamily="18" charset="0"/>
              </a:rPr>
              <a:t>Abalaka</a:t>
            </a:r>
            <a:r>
              <a:rPr lang="en-US" sz="2400" dirty="0">
                <a:solidFill>
                  <a:schemeClr val="tx1"/>
                </a:solidFill>
                <a:latin typeface="Times New Roman" panose="02020603050405020304" pitchFamily="18" charset="0"/>
                <a:cs typeface="Times New Roman" panose="02020603050405020304" pitchFamily="18" charset="0"/>
              </a:rPr>
              <a:t> etc. herbal mixtures claims.</a:t>
            </a:r>
          </a:p>
          <a:p>
            <a:pPr marL="342900" indent="-34290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5"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169726" y="1139030"/>
            <a:ext cx="5022273" cy="544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36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820" y="446088"/>
            <a:ext cx="5145438" cy="976312"/>
          </a:xfrm>
        </p:spPr>
        <p:txBody>
          <a:bodyPr>
            <a:normAutofit/>
          </a:bodyPr>
          <a:lstStyle/>
          <a:p>
            <a:r>
              <a:rPr lang="en-US" sz="2800" b="1" dirty="0">
                <a:solidFill>
                  <a:srgbClr val="00B050"/>
                </a:solidFill>
              </a:rPr>
              <a:t>ANTIVIRAL PLANTS</a:t>
            </a:r>
          </a:p>
        </p:txBody>
      </p:sp>
      <p:sp>
        <p:nvSpPr>
          <p:cNvPr id="4" name="Text Placeholder 3"/>
          <p:cNvSpPr>
            <a:spLocks noGrp="1"/>
          </p:cNvSpPr>
          <p:nvPr>
            <p:ph type="body" sz="half" idx="2"/>
          </p:nvPr>
        </p:nvSpPr>
        <p:spPr>
          <a:xfrm>
            <a:off x="665018" y="1422400"/>
            <a:ext cx="6276109" cy="4916055"/>
          </a:xfrm>
        </p:spPr>
        <p:txBody>
          <a:bodyPr>
            <a:normAutofit lnSpcReduction="10000"/>
          </a:bodyPr>
          <a:lstStyle/>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Treatment of infections and viruses, such as the common cold, influenza, fever, measles and even herpes.</a:t>
            </a:r>
          </a:p>
          <a:p>
            <a:pPr marL="285750" indent="-28575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Act as immune boosters  and help the body to fight infections.</a:t>
            </a:r>
          </a:p>
          <a:p>
            <a:pPr marL="285750" indent="-28575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Block certain viruses from replicating in the body.</a:t>
            </a:r>
          </a:p>
          <a:p>
            <a:pPr marL="285750" indent="-28575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Rich resource for novel antiviral drugs development</a:t>
            </a:r>
          </a:p>
          <a:p>
            <a:pPr marL="285750" indent="-285750">
              <a:buFont typeface="Arial" panose="020B0604020202020204" pitchFamily="34" charset="0"/>
              <a:buChar char="•"/>
            </a:pPr>
            <a:endParaRPr lang="en-US" sz="2000" dirty="0"/>
          </a:p>
        </p:txBody>
      </p:sp>
      <p:pic>
        <p:nvPicPr>
          <p:cNvPr id="7" name="Content Placeholder 4" descr="LIST OF ANTIVIRAL HERB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1135" y="446088"/>
            <a:ext cx="4870085" cy="541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41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331" y="446088"/>
            <a:ext cx="4818681" cy="976312"/>
          </a:xfrm>
        </p:spPr>
        <p:txBody>
          <a:bodyPr>
            <a:normAutofit fontScale="90000"/>
          </a:bodyPr>
          <a:lstStyle/>
          <a:p>
            <a:r>
              <a:rPr lang="en-US" sz="2800" b="1" dirty="0">
                <a:solidFill>
                  <a:srgbClr val="00B050"/>
                </a:solidFill>
                <a:latin typeface="Times New Roman" panose="02020603050405020304" pitchFamily="18" charset="0"/>
                <a:cs typeface="Times New Roman" panose="02020603050405020304" pitchFamily="18" charset="0"/>
              </a:rPr>
              <a:t>EXAMPLES OF ANTIVIRAL</a:t>
            </a:r>
            <a:br>
              <a:rPr lang="en-US" sz="2800" b="1" dirty="0">
                <a:solidFill>
                  <a:srgbClr val="00B050"/>
                </a:solidFill>
                <a:latin typeface="Times New Roman" panose="02020603050405020304" pitchFamily="18" charset="0"/>
                <a:cs typeface="Times New Roman" panose="02020603050405020304" pitchFamily="18" charset="0"/>
              </a:rPr>
            </a:br>
            <a:r>
              <a:rPr lang="en-US" sz="2800" b="1" dirty="0">
                <a:solidFill>
                  <a:srgbClr val="00B050"/>
                </a:solidFill>
                <a:latin typeface="Times New Roman" panose="02020603050405020304" pitchFamily="18" charset="0"/>
                <a:cs typeface="Times New Roman" panose="02020603050405020304" pitchFamily="18" charset="0"/>
              </a:rPr>
              <a:t>               PLANTS</a:t>
            </a:r>
          </a:p>
        </p:txBody>
      </p:sp>
      <p:sp>
        <p:nvSpPr>
          <p:cNvPr id="4" name="Text Placeholder 3"/>
          <p:cNvSpPr>
            <a:spLocks noGrp="1"/>
          </p:cNvSpPr>
          <p:nvPr>
            <p:ph type="body" sz="half" idx="2"/>
          </p:nvPr>
        </p:nvSpPr>
        <p:spPr>
          <a:xfrm>
            <a:off x="604435" y="1598612"/>
            <a:ext cx="5842860" cy="4879679"/>
          </a:xfrm>
        </p:spPr>
        <p:txBody>
          <a:bodyPr>
            <a:normAutofit/>
          </a:bodyPr>
          <a:lstStyle/>
          <a:p>
            <a:pPr marL="342900" indent="-342900">
              <a:buFont typeface="Arial" panose="020B0604020202020204" pitchFamily="34" charset="0"/>
              <a:buChar char="•"/>
            </a:pP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Lageneria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breviflora</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(Christmas melon</a:t>
            </a:r>
            <a:r>
              <a:rPr lang="en-US" sz="2400" i="1" dirty="0">
                <a:solidFill>
                  <a:schemeClr val="tx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i="1" dirty="0">
                <a:solidFill>
                  <a:schemeClr val="tx1"/>
                </a:solidFill>
                <a:latin typeface="Times New Roman" panose="02020603050405020304" pitchFamily="18" charset="0"/>
                <a:cs typeface="Times New Roman" panose="02020603050405020304" pitchFamily="18" charset="0"/>
              </a:rPr>
              <a:t> Cassia fistula </a:t>
            </a:r>
            <a:r>
              <a:rPr lang="en-US" sz="2400" dirty="0">
                <a:solidFill>
                  <a:schemeClr val="tx1"/>
                </a:solidFill>
                <a:latin typeface="Times New Roman" panose="02020603050405020304" pitchFamily="18" charset="0"/>
                <a:cs typeface="Times New Roman" panose="02020603050405020304" pitchFamily="18" charset="0"/>
              </a:rPr>
              <a:t>(Golden shower)</a:t>
            </a:r>
          </a:p>
          <a:p>
            <a:pPr marL="342900" indent="-342900">
              <a:buFont typeface="Arial" panose="020B0604020202020204" pitchFamily="34" charset="0"/>
              <a:buChar char="•"/>
            </a:pP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Phyllantus</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amarus</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(Sleeping plant)</a:t>
            </a:r>
          </a:p>
          <a:p>
            <a:pPr marL="342900" indent="-342900">
              <a:buFont typeface="Arial" panose="020B0604020202020204" pitchFamily="34" charset="0"/>
              <a:buChar char="•"/>
            </a:pP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Aframomum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melegueta</a:t>
            </a:r>
            <a:r>
              <a:rPr lang="en-US" sz="2400" dirty="0">
                <a:solidFill>
                  <a:schemeClr val="tx1"/>
                </a:solidFill>
                <a:latin typeface="Times New Roman" panose="02020603050405020304" pitchFamily="18" charset="0"/>
                <a:cs typeface="Times New Roman" panose="02020603050405020304" pitchFamily="18" charset="0"/>
              </a:rPr>
              <a:t>  (Alligator pepper)</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Cymbopogon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citratus</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(Lemon grass)</a:t>
            </a:r>
          </a:p>
          <a:p>
            <a:pPr marL="342900" indent="-342900">
              <a:buFont typeface="Arial" panose="020B0604020202020204" pitchFamily="34" charset="0"/>
              <a:buChar char="•"/>
            </a:pP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Garcinia</a:t>
            </a:r>
            <a:r>
              <a:rPr lang="en-US" sz="2400" i="1" dirty="0">
                <a:solidFill>
                  <a:schemeClr val="tx1"/>
                </a:solidFill>
                <a:latin typeface="Times New Roman" panose="02020603050405020304" pitchFamily="18" charset="0"/>
                <a:cs typeface="Times New Roman" panose="02020603050405020304" pitchFamily="18" charset="0"/>
              </a:rPr>
              <a:t> kola </a:t>
            </a:r>
            <a:r>
              <a:rPr lang="en-US" sz="2400" dirty="0">
                <a:solidFill>
                  <a:schemeClr val="tx1"/>
                </a:solidFill>
                <a:latin typeface="Times New Roman" panose="02020603050405020304" pitchFamily="18" charset="0"/>
                <a:cs typeface="Times New Roman" panose="02020603050405020304" pitchFamily="18" charset="0"/>
              </a:rPr>
              <a:t>(Bitter kola)</a:t>
            </a:r>
          </a:p>
          <a:p>
            <a:pPr marL="342900" indent="-342900">
              <a:buFont typeface="Arial" panose="020B0604020202020204" pitchFamily="34" charset="0"/>
              <a:buChar char="•"/>
            </a:pPr>
            <a:r>
              <a:rPr lang="en-US" sz="2400" i="1" dirty="0">
                <a:solidFill>
                  <a:schemeClr val="tx1"/>
                </a:solidFill>
                <a:latin typeface="Times New Roman" panose="02020603050405020304" pitchFamily="18" charset="0"/>
                <a:cs typeface="Times New Roman" panose="02020603050405020304" pitchFamily="18" charset="0"/>
              </a:rPr>
              <a:t>Euphorbia </a:t>
            </a:r>
            <a:r>
              <a:rPr lang="en-US" sz="2400" i="1" dirty="0" err="1">
                <a:solidFill>
                  <a:schemeClr val="tx1"/>
                </a:solidFill>
                <a:latin typeface="Times New Roman" panose="02020603050405020304" pitchFamily="18" charset="0"/>
                <a:cs typeface="Times New Roman" panose="02020603050405020304" pitchFamily="18" charset="0"/>
              </a:rPr>
              <a:t>hirta</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Asthma herb)</a:t>
            </a:r>
          </a:p>
          <a:p>
            <a:pPr marL="342900" indent="-342900">
              <a:buFont typeface="Arial" panose="020B0604020202020204" pitchFamily="34" charset="0"/>
              <a:buChar char="•"/>
            </a:pPr>
            <a:r>
              <a:rPr lang="en-US" sz="2400" i="1" dirty="0" err="1">
                <a:solidFill>
                  <a:schemeClr val="tx1"/>
                </a:solidFill>
                <a:latin typeface="Times New Roman" panose="02020603050405020304" pitchFamily="18" charset="0"/>
                <a:cs typeface="Times New Roman" panose="02020603050405020304" pitchFamily="18" charset="0"/>
              </a:rPr>
              <a:t>Momordica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charantia</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(Bitter apple)</a:t>
            </a:r>
          </a:p>
        </p:txBody>
      </p:sp>
      <p:pic>
        <p:nvPicPr>
          <p:cNvPr id="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899384"/>
            <a:ext cx="5181600" cy="4508370"/>
          </a:xfrm>
          <a:prstGeom prst="rect">
            <a:avLst/>
          </a:prstGeom>
        </p:spPr>
      </p:pic>
    </p:spTree>
    <p:extLst>
      <p:ext uri="{BB962C8B-B14F-4D97-AF65-F5344CB8AC3E}">
        <p14:creationId xmlns:p14="http://schemas.microsoft.com/office/powerpoint/2010/main" val="153176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793" y="446088"/>
            <a:ext cx="3697016" cy="976312"/>
          </a:xfrm>
        </p:spPr>
        <p:txBody>
          <a:bodyPr>
            <a:noAutofit/>
          </a:bodyPr>
          <a:lstStyle/>
          <a:p>
            <a:r>
              <a:rPr lang="en-US" sz="2800" b="1" dirty="0">
                <a:solidFill>
                  <a:srgbClr val="00B050"/>
                </a:solidFill>
                <a:latin typeface="Times New Roman" panose="02020603050405020304" pitchFamily="18" charset="0"/>
                <a:cs typeface="Times New Roman" panose="02020603050405020304" pitchFamily="18" charset="0"/>
              </a:rPr>
              <a:t>    HERBS AS </a:t>
            </a:r>
            <a:br>
              <a:rPr lang="en-US" sz="2800" b="1" dirty="0">
                <a:solidFill>
                  <a:srgbClr val="00B050"/>
                </a:solidFill>
                <a:latin typeface="Times New Roman" panose="02020603050405020304" pitchFamily="18" charset="0"/>
                <a:cs typeface="Times New Roman" panose="02020603050405020304" pitchFamily="18" charset="0"/>
              </a:rPr>
            </a:br>
            <a:r>
              <a:rPr lang="en-US" sz="2800" b="1" dirty="0">
                <a:solidFill>
                  <a:srgbClr val="00B050"/>
                </a:solidFill>
                <a:latin typeface="Times New Roman" panose="02020603050405020304" pitchFamily="18" charset="0"/>
                <a:cs typeface="Times New Roman" panose="02020603050405020304" pitchFamily="18" charset="0"/>
              </a:rPr>
              <a:t>  DETOXIFIERS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6600" y="1422400"/>
            <a:ext cx="3622730" cy="4668434"/>
          </a:xfrm>
        </p:spPr>
      </p:pic>
      <p:sp>
        <p:nvSpPr>
          <p:cNvPr id="4" name="Text Placeholder 3"/>
          <p:cNvSpPr>
            <a:spLocks noGrp="1"/>
          </p:cNvSpPr>
          <p:nvPr>
            <p:ph type="body" sz="half" idx="2"/>
          </p:nvPr>
        </p:nvSpPr>
        <p:spPr>
          <a:xfrm>
            <a:off x="707110" y="1422400"/>
            <a:ext cx="6379490" cy="4693697"/>
          </a:xfrm>
        </p:spPr>
        <p:txBody>
          <a:bodyPr>
            <a:normAutofit/>
          </a:bodyPr>
          <a:lstStyle/>
          <a:p>
            <a:pPr algn="just"/>
            <a:endParaRPr lang="en-US" sz="2400" b="1" i="1" dirty="0">
              <a:solidFill>
                <a:schemeClr val="tx1"/>
              </a:solidFill>
              <a:latin typeface="Times New Roman" panose="02020603050405020304" pitchFamily="18" charset="0"/>
              <a:cs typeface="Times New Roman" panose="02020603050405020304" pitchFamily="18" charset="0"/>
            </a:endParaRPr>
          </a:p>
          <a:p>
            <a:pPr algn="just"/>
            <a:r>
              <a:rPr lang="en-US" sz="2000" b="1" dirty="0">
                <a:solidFill>
                  <a:schemeClr val="tx1"/>
                </a:solidFill>
                <a:latin typeface="Times New Roman" panose="02020603050405020304" pitchFamily="18" charset="0"/>
                <a:cs typeface="Times New Roman" panose="02020603050405020304" pitchFamily="18" charset="0"/>
              </a:rPr>
              <a:t>AZADIRACHTA INDICA (</a:t>
            </a:r>
            <a:r>
              <a:rPr lang="en-US" sz="2000" b="1" dirty="0" err="1">
                <a:solidFill>
                  <a:schemeClr val="tx1"/>
                </a:solidFill>
                <a:latin typeface="Times New Roman" panose="02020603050405020304" pitchFamily="18" charset="0"/>
                <a:cs typeface="Times New Roman" panose="02020603050405020304" pitchFamily="18" charset="0"/>
              </a:rPr>
              <a:t>Neem</a:t>
            </a:r>
            <a:r>
              <a:rPr lang="en-US" sz="2000" b="1"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Contains quinine and other alkaloids</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Infusion of the leaves is taken as tea.</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Roots and shoots decoction can be drank or as bathing remedies.</a:t>
            </a:r>
          </a:p>
          <a:p>
            <a:pPr algn="just"/>
            <a:r>
              <a:rPr lang="en-US" sz="2000" b="1" dirty="0">
                <a:solidFill>
                  <a:schemeClr val="tx1"/>
                </a:solidFill>
                <a:latin typeface="Times New Roman" panose="02020603050405020304" pitchFamily="18" charset="0"/>
                <a:cs typeface="Times New Roman" panose="02020603050405020304" pitchFamily="18" charset="0"/>
              </a:rPr>
              <a:t>ALOE BARBADENSIS (Aloe </a:t>
            </a:r>
            <a:r>
              <a:rPr lang="en-US" sz="2000" b="1" dirty="0" err="1">
                <a:solidFill>
                  <a:schemeClr val="tx1"/>
                </a:solidFill>
                <a:latin typeface="Times New Roman" panose="02020603050405020304" pitchFamily="18" charset="0"/>
                <a:cs typeface="Times New Roman" panose="02020603050405020304" pitchFamily="18" charset="0"/>
              </a:rPr>
              <a:t>vera</a:t>
            </a:r>
            <a:r>
              <a:rPr lang="en-US" sz="2000" b="1" dirty="0">
                <a:solidFill>
                  <a:schemeClr val="tx1"/>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Contains </a:t>
            </a:r>
            <a:r>
              <a:rPr lang="en-US" sz="2000" dirty="0" err="1">
                <a:solidFill>
                  <a:schemeClr val="tx1"/>
                </a:solidFill>
                <a:latin typeface="Times New Roman" panose="02020603050405020304" pitchFamily="18" charset="0"/>
                <a:cs typeface="Times New Roman" panose="02020603050405020304" pitchFamily="18" charset="0"/>
              </a:rPr>
              <a:t>aloin</a:t>
            </a:r>
            <a:r>
              <a:rPr lang="en-US" sz="2000" dirty="0">
                <a:solidFill>
                  <a:schemeClr val="tx1"/>
                </a:solidFill>
                <a:latin typeface="Times New Roman" panose="02020603050405020304" pitchFamily="18" charset="0"/>
                <a:cs typeface="Times New Roman" panose="02020603050405020304" pitchFamily="18" charset="0"/>
              </a:rPr>
              <a:t> and </a:t>
            </a:r>
            <a:r>
              <a:rPr lang="en-US" sz="2000" dirty="0" err="1">
                <a:solidFill>
                  <a:schemeClr val="tx1"/>
                </a:solidFill>
                <a:latin typeface="Times New Roman" panose="02020603050405020304" pitchFamily="18" charset="0"/>
                <a:cs typeface="Times New Roman" panose="02020603050405020304" pitchFamily="18" charset="0"/>
              </a:rPr>
              <a:t>emodin</a:t>
            </a:r>
            <a:r>
              <a:rPr lang="en-US" sz="2000" dirty="0">
                <a:solidFill>
                  <a:schemeClr val="tx1"/>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It has analgesics, antibacterial and antivirals</a:t>
            </a:r>
            <a:r>
              <a:rPr lang="en-US" sz="2000" dirty="0">
                <a:latin typeface="Times New Roman" panose="02020603050405020304" pitchFamily="18" charset="0"/>
                <a:cs typeface="Times New Roman" panose="02020603050405020304" pitchFamily="18" charset="0"/>
              </a:rPr>
              <a:t> properties.</a:t>
            </a:r>
          </a:p>
          <a:p>
            <a:pPr marL="457200" indent="-4572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Its has purgative activity.</a:t>
            </a:r>
          </a:p>
          <a:p>
            <a:pPr algn="just"/>
            <a:endParaRPr lang="en-US" sz="2400" b="1" dirty="0"/>
          </a:p>
        </p:txBody>
      </p:sp>
    </p:spTree>
    <p:extLst>
      <p:ext uri="{BB962C8B-B14F-4D97-AF65-F5344CB8AC3E}">
        <p14:creationId xmlns:p14="http://schemas.microsoft.com/office/powerpoint/2010/main" val="305878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42" y="232475"/>
            <a:ext cx="4653070" cy="1189925"/>
          </a:xfrm>
        </p:spPr>
        <p:txBody>
          <a:bodyPr>
            <a:normAutofit fontScale="90000"/>
          </a:bodyPr>
          <a:lstStyle/>
          <a:p>
            <a:r>
              <a:rPr lang="en-US" sz="2800" b="1" i="1" dirty="0">
                <a:solidFill>
                  <a:srgbClr val="00B050"/>
                </a:solidFill>
                <a:latin typeface="Times New Roman" panose="02020603050405020304" pitchFamily="18" charset="0"/>
                <a:cs typeface="Times New Roman" panose="02020603050405020304" pitchFamily="18" charset="0"/>
              </a:rPr>
              <a:t>VERNONIA AMYGDALINA   </a:t>
            </a:r>
            <a:br>
              <a:rPr lang="en-US" sz="2800" b="1" i="1" dirty="0">
                <a:solidFill>
                  <a:srgbClr val="00B050"/>
                </a:solidFill>
                <a:latin typeface="Times New Roman" panose="02020603050405020304" pitchFamily="18" charset="0"/>
                <a:cs typeface="Times New Roman" panose="02020603050405020304" pitchFamily="18" charset="0"/>
              </a:rPr>
            </a:b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(Bitter Leaf).</a:t>
            </a:r>
            <a:br>
              <a:rPr lang="en-US" sz="2800" b="1" dirty="0">
                <a:solidFill>
                  <a:srgbClr val="00B050"/>
                </a:solidFill>
                <a:latin typeface="Times New Roman" panose="02020603050405020304" pitchFamily="18" charset="0"/>
                <a:cs typeface="Times New Roman" panose="02020603050405020304" pitchFamily="18" charset="0"/>
              </a:rPr>
            </a:br>
            <a:endParaRPr lang="en-US" sz="2800" b="1" dirty="0">
              <a:solidFill>
                <a:srgbClr val="00B05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5715" y="1210468"/>
            <a:ext cx="4328898" cy="5647532"/>
          </a:xfrm>
        </p:spPr>
      </p:pic>
      <p:sp>
        <p:nvSpPr>
          <p:cNvPr id="4" name="Text Placeholder 3"/>
          <p:cNvSpPr>
            <a:spLocks noGrp="1"/>
          </p:cNvSpPr>
          <p:nvPr>
            <p:ph type="body" sz="half" idx="2"/>
          </p:nvPr>
        </p:nvSpPr>
        <p:spPr>
          <a:xfrm>
            <a:off x="573437" y="1598612"/>
            <a:ext cx="6369804" cy="5259388"/>
          </a:xfrm>
        </p:spPr>
        <p:txBody>
          <a:bodyPr>
            <a:normAutofit/>
          </a:bodyPr>
          <a:lstStyle/>
          <a:p>
            <a:pPr marL="342900" indent="-34290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Contains </a:t>
            </a:r>
            <a:r>
              <a:rPr lang="it-IT" sz="2000" dirty="0">
                <a:solidFill>
                  <a:schemeClr val="tx1"/>
                </a:solidFill>
                <a:latin typeface="Times New Roman" panose="02020603050405020304" pitchFamily="18" charset="0"/>
                <a:cs typeface="Times New Roman" panose="02020603050405020304" pitchFamily="18" charset="0"/>
              </a:rPr>
              <a:t>steroid glycosides- vernonioside B1</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Leaf juice can be squeezed and drank</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Leaf can also be cooked as vegetables.</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tincture is very potent against measles,</a:t>
            </a:r>
          </a:p>
          <a:p>
            <a:r>
              <a:rPr lang="en-US" sz="2000" b="1" dirty="0">
                <a:solidFill>
                  <a:srgbClr val="00B050"/>
                </a:solidFill>
                <a:latin typeface="Times New Roman" panose="02020603050405020304" pitchFamily="18" charset="0"/>
                <a:cs typeface="Times New Roman" panose="02020603050405020304" pitchFamily="18" charset="0"/>
              </a:rPr>
              <a:t>TETRACARPIDIUM CONOPHORUM (African walnut)</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Has high content of </a:t>
            </a:r>
            <a:r>
              <a:rPr lang="en-US" sz="2000" dirty="0" err="1">
                <a:solidFill>
                  <a:schemeClr val="tx1"/>
                </a:solidFill>
                <a:latin typeface="Times New Roman" panose="02020603050405020304" pitchFamily="18" charset="0"/>
                <a:cs typeface="Times New Roman" panose="02020603050405020304" pitchFamily="18" charset="0"/>
              </a:rPr>
              <a:t>phytosterols</a:t>
            </a:r>
            <a:r>
              <a:rPr lang="en-US" sz="2000" dirty="0">
                <a:solidFill>
                  <a:schemeClr val="tx1"/>
                </a:solidFill>
                <a:latin typeface="Times New Roman" panose="02020603050405020304" pitchFamily="18" charset="0"/>
                <a:cs typeface="Times New Roman" panose="02020603050405020304" pitchFamily="18" charset="0"/>
              </a:rPr>
              <a:t>, omega 3 fatty acids and antioxidants </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nuts are usually eaten as snacks.</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bark is brewed as tea.</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leaf extract offer relief for headache, malaria and fever.</a:t>
            </a:r>
          </a:p>
          <a:p>
            <a:pPr marL="285750" indent="-285750">
              <a:buFont typeface="Arial" panose="020B0604020202020204" pitchFamily="34" charset="0"/>
              <a:buChar char="•"/>
            </a:pPr>
            <a:endParaRPr lang="en-US" sz="2000" b="1" dirty="0"/>
          </a:p>
          <a:p>
            <a:pPr marL="285750" indent="-285750">
              <a:buFontTx/>
              <a:buChar char="-"/>
            </a:pPr>
            <a:endParaRPr lang="en-US" sz="2000" b="1" i="1" dirty="0"/>
          </a:p>
        </p:txBody>
      </p:sp>
    </p:spTree>
    <p:extLst>
      <p:ext uri="{BB962C8B-B14F-4D97-AF65-F5344CB8AC3E}">
        <p14:creationId xmlns:p14="http://schemas.microsoft.com/office/powerpoint/2010/main" val="325653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322" y="446088"/>
            <a:ext cx="4467089" cy="976312"/>
          </a:xfrm>
        </p:spPr>
        <p:txBody>
          <a:bodyPr>
            <a:normAutofit/>
          </a:bodyPr>
          <a:lstStyle/>
          <a:p>
            <a:r>
              <a:rPr lang="en-US" sz="2400" b="1" dirty="0">
                <a:solidFill>
                  <a:srgbClr val="00B050"/>
                </a:solidFill>
                <a:latin typeface="Times New Roman" panose="02020603050405020304" pitchFamily="18" charset="0"/>
                <a:cs typeface="Times New Roman" panose="02020603050405020304" pitchFamily="18" charset="0"/>
              </a:rPr>
              <a:t>DETOXIFYING HERBAL </a:t>
            </a:r>
            <a:br>
              <a:rPr lang="en-US" sz="2400" b="1" dirty="0">
                <a:solidFill>
                  <a:srgbClr val="00B050"/>
                </a:solidFill>
                <a:latin typeface="Times New Roman" panose="02020603050405020304" pitchFamily="18" charset="0"/>
                <a:cs typeface="Times New Roman" panose="02020603050405020304" pitchFamily="18" charset="0"/>
              </a:rPr>
            </a:br>
            <a:r>
              <a:rPr lang="en-US" sz="2400" b="1" dirty="0">
                <a:solidFill>
                  <a:srgbClr val="00B050"/>
                </a:solidFill>
                <a:latin typeface="Times New Roman" panose="02020603050405020304" pitchFamily="18" charset="0"/>
                <a:cs typeface="Times New Roman" panose="02020603050405020304" pitchFamily="18" charset="0"/>
              </a:rPr>
              <a:t>             DRINKS</a:t>
            </a:r>
          </a:p>
        </p:txBody>
      </p:sp>
      <p:sp>
        <p:nvSpPr>
          <p:cNvPr id="4" name="Text Placeholder 3"/>
          <p:cNvSpPr>
            <a:spLocks noGrp="1"/>
          </p:cNvSpPr>
          <p:nvPr>
            <p:ph type="body" sz="half" idx="2"/>
          </p:nvPr>
        </p:nvSpPr>
        <p:spPr>
          <a:xfrm>
            <a:off x="1084882" y="1598612"/>
            <a:ext cx="5009530" cy="4724695"/>
          </a:xfrm>
        </p:spPr>
        <p:txBody>
          <a:bodyPr>
            <a:normAutofit/>
          </a:bodyPr>
          <a:lstStyle/>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Lemon in Warm Water</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Ginger + Garlic + Warm Water</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Ginger + Cucumber + Lemon + Mint+ Water</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Cinnamon +Honey+ Warm Water</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Green Tea + Mint</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Honey and Lemon</a:t>
            </a:r>
          </a:p>
          <a:p>
            <a:pPr marL="285750" indent="-285750">
              <a:buFont typeface="Arial" panose="020B0604020202020204" pitchFamily="34" charset="0"/>
              <a:buChar char="•"/>
            </a:pPr>
            <a:r>
              <a:rPr lang="en-US" sz="2000" dirty="0" err="1">
                <a:solidFill>
                  <a:schemeClr val="tx1"/>
                </a:solidFill>
                <a:latin typeface="Times New Roman" panose="02020603050405020304" pitchFamily="18" charset="0"/>
                <a:cs typeface="Times New Roman" panose="02020603050405020304" pitchFamily="18" charset="0"/>
              </a:rPr>
              <a:t>Tumeric</a:t>
            </a:r>
            <a:r>
              <a:rPr lang="en-US" sz="2000" dirty="0">
                <a:solidFill>
                  <a:schemeClr val="tx1"/>
                </a:solidFill>
                <a:latin typeface="Times New Roman" panose="02020603050405020304" pitchFamily="18" charset="0"/>
                <a:cs typeface="Times New Roman" panose="02020603050405020304" pitchFamily="18" charset="0"/>
              </a:rPr>
              <a:t> + Ginger Tea</a:t>
            </a:r>
          </a:p>
          <a:p>
            <a:endParaRPr lang="en-US" sz="24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p:txBody>
      </p:sp>
      <p:pic>
        <p:nvPicPr>
          <p:cNvPr id="1026" name="Picture 2" descr="Weight Loss: Drink This Classic Cucumber Lemon Detox Water To She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7811" y="1131376"/>
            <a:ext cx="4742482" cy="486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02245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1614</TotalTime>
  <Words>768</Words>
  <Application>Microsoft Office PowerPoint</Application>
  <PresentationFormat>Widescreen</PresentationFormat>
  <Paragraphs>131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Wisp</vt:lpstr>
      <vt:lpstr>EXPLORING HERBAL TREATMENTS: EVIDENCE AND RECOMMENDATIONS   BY SHARAIBI, OLUBUNMI J. (PhD) Department of Botany Faculty of Science Lagos State University.</vt:lpstr>
      <vt:lpstr>   INTRODUCTION</vt:lpstr>
      <vt:lpstr>Preparation and Administration of Herbal                         Medicine</vt:lpstr>
      <vt:lpstr>CURRENT EFFORTS?</vt:lpstr>
      <vt:lpstr>ANTIVIRAL PLANTS</vt:lpstr>
      <vt:lpstr>EXAMPLES OF ANTIVIRAL                PLANTS</vt:lpstr>
      <vt:lpstr>    HERBS AS    DETOXIFIERS</vt:lpstr>
      <vt:lpstr>VERNONIA AMYGDALINA               (Bitter Leaf). </vt:lpstr>
      <vt:lpstr>DETOXIFYING HERBAL               DRINKS</vt:lpstr>
      <vt:lpstr> HERBS  AS IMMUNE          BOOSTERS</vt:lpstr>
      <vt:lpstr>HERBS AS IMMUNE BOOSTERS (CONT’D)</vt:lpstr>
      <vt:lpstr>     IMMUNE BOOSTING                 SMOOTHIES</vt:lpstr>
      <vt:lpstr>ANTIMALARIAL HERBS</vt:lpstr>
      <vt:lpstr>ANTIMALARIAL HERBS</vt:lpstr>
      <vt:lpstr>                CAUTIONS</vt:lpstr>
      <vt:lpstr> SUGGESTION FOR FURTHER                  RESEARCH</vt:lpstr>
      <vt:lpstr>         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HERBAL REMEDIES FOR COVID 19AND UNDERLYING HEALTH CONDITIONS</dc:title>
  <dc:creator>DR SH</dc:creator>
  <cp:lastModifiedBy>olumuyiwa Odusanya</cp:lastModifiedBy>
  <cp:revision>200</cp:revision>
  <dcterms:created xsi:type="dcterms:W3CDTF">2020-05-10T14:49:45Z</dcterms:created>
  <dcterms:modified xsi:type="dcterms:W3CDTF">2020-12-07T10:06:38Z</dcterms:modified>
</cp:coreProperties>
</file>